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1907" r:id="rId2"/>
    <p:sldId id="1905" r:id="rId3"/>
    <p:sldId id="1906" r:id="rId4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026" userDrawn="1">
          <p15:clr>
            <a:srgbClr val="A4A3A4"/>
          </p15:clr>
        </p15:guide>
        <p15:guide id="2" pos="179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899B"/>
    <a:srgbClr val="9D0A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25" autoAdjust="0"/>
    <p:restoredTop sz="93979" autoAdjust="0"/>
  </p:normalViewPr>
  <p:slideViewPr>
    <p:cSldViewPr>
      <p:cViewPr varScale="1">
        <p:scale>
          <a:sx n="103" d="100"/>
          <a:sy n="103" d="100"/>
        </p:scale>
        <p:origin x="1836" y="114"/>
      </p:cViewPr>
      <p:guideLst>
        <p:guide orient="horz" pos="1026"/>
        <p:guide pos="1791"/>
      </p:guideLst>
    </p:cSldViewPr>
  </p:slideViewPr>
  <p:outlineViewPr>
    <p:cViewPr>
      <p:scale>
        <a:sx n="33" d="100"/>
        <a:sy n="33" d="100"/>
      </p:scale>
      <p:origin x="0" y="-1532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7" d="100"/>
          <a:sy n="77" d="100"/>
        </p:scale>
        <p:origin x="-2094" y="-90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47505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56" tIns="47778" rIns="95556" bIns="47778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5" y="2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56" tIns="47778" rIns="95556" bIns="47778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56" tIns="47778" rIns="95556" bIns="4777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4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56" tIns="47778" rIns="95556" bIns="47778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5" y="9428584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56" tIns="47778" rIns="95556" bIns="47778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 smtClean="0"/>
            </a:lvl1pPr>
          </a:lstStyle>
          <a:p>
            <a:pPr>
              <a:defRPr/>
            </a:pPr>
            <a:fld id="{CA84FE9B-D5D4-4B76-87EA-A08EA8B20C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2725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F2C667-47B2-46C4-80BC-8E1DA185F3D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635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F2C667-47B2-46C4-80BC-8E1DA185F3D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357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2800">
                <a:solidFill>
                  <a:srgbClr val="70899B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38608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5684400" y="1818000"/>
            <a:ext cx="1695912" cy="4032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fr-CH" sz="1200" b="1" dirty="0">
                <a:solidFill>
                  <a:srgbClr val="9D0A2B"/>
                </a:solidFill>
              </a:rPr>
              <a:t>The International </a:t>
            </a:r>
            <a:br>
              <a:rPr lang="fr-CH" sz="1200" b="1" dirty="0">
                <a:solidFill>
                  <a:srgbClr val="9D0A2B"/>
                </a:solidFill>
              </a:rPr>
            </a:br>
            <a:r>
              <a:rPr lang="fr-CH" sz="1200" b="1" dirty="0">
                <a:solidFill>
                  <a:srgbClr val="9D0A2B"/>
                </a:solidFill>
              </a:rPr>
              <a:t>Patent System</a:t>
            </a:r>
          </a:p>
        </p:txBody>
      </p:sp>
    </p:spTree>
    <p:extLst>
      <p:ext uri="{BB962C8B-B14F-4D97-AF65-F5344CB8AC3E}">
        <p14:creationId xmlns:p14="http://schemas.microsoft.com/office/powerpoint/2010/main" val="2904961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C3305F-35F4-4D38-853F-6972B7651A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9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1C06C-5FA2-4438-B070-4F16D45DBA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685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0899B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9D0A2B"/>
              </a:buClr>
              <a:buSzPct val="150000"/>
              <a:buFont typeface="Arial" pitchFamily="34" charset="0"/>
              <a:buChar char="■"/>
              <a:defRPr/>
            </a:lvl1pPr>
            <a:lvl2pPr marL="742950" indent="-285750">
              <a:buClr>
                <a:srgbClr val="9D0A2B"/>
              </a:buClr>
              <a:buSzPct val="100000"/>
              <a:buFont typeface="Wingdings" pitchFamily="2" charset="2"/>
              <a:buChar char="q"/>
              <a:defRPr/>
            </a:lvl2pPr>
            <a:lvl3pPr marL="1143000" indent="-228600">
              <a:buClr>
                <a:srgbClr val="9D0A2B"/>
              </a:buClr>
              <a:buSzPct val="100000"/>
              <a:buFont typeface="Wingdings" pitchFamily="2" charset="2"/>
              <a:buChar char="§"/>
              <a:defRPr/>
            </a:lvl3pPr>
            <a:lvl4pPr marL="1600200" indent="-228600">
              <a:buClr>
                <a:srgbClr val="9D0A2B"/>
              </a:buClr>
              <a:buSzPct val="150000"/>
              <a:buFont typeface="Arial" pitchFamily="34" charset="0"/>
              <a:buChar char="■"/>
              <a:defRPr/>
            </a:lvl4pPr>
            <a:lvl5pPr marL="2057400" indent="-228600">
              <a:buClr>
                <a:srgbClr val="9D0A2B"/>
              </a:buClr>
              <a:buSzPct val="150000"/>
              <a:buFont typeface="Arial" pitchFamily="34" charset="0"/>
              <a:buChar char="■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CH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5768" y="6500265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en-US" sz="900" dirty="0"/>
              <a:t>2024 rule changes</a:t>
            </a:r>
          </a:p>
          <a:p>
            <a:pPr>
              <a:spcBef>
                <a:spcPts val="0"/>
              </a:spcBef>
              <a:defRPr/>
            </a:pPr>
            <a:r>
              <a:rPr lang="en-US" sz="900" dirty="0"/>
              <a:t>14-05-2024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2272" y="6069657"/>
            <a:ext cx="1005927" cy="167655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7614000" y="6202800"/>
            <a:ext cx="1422000" cy="302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fr-CH" sz="800" b="1" dirty="0">
                <a:solidFill>
                  <a:srgbClr val="9D0A2B"/>
                </a:solidFill>
              </a:rPr>
              <a:t>The International </a:t>
            </a:r>
            <a:br>
              <a:rPr lang="fr-CH" sz="800" b="1" dirty="0">
                <a:solidFill>
                  <a:srgbClr val="9D0A2B"/>
                </a:solidFill>
              </a:rPr>
            </a:br>
            <a:r>
              <a:rPr lang="fr-CH" sz="800" b="1" dirty="0">
                <a:solidFill>
                  <a:srgbClr val="9D0A2B"/>
                </a:solidFill>
              </a:rPr>
              <a:t>Patent System</a:t>
            </a:r>
          </a:p>
        </p:txBody>
      </p:sp>
    </p:spTree>
    <p:extLst>
      <p:ext uri="{BB962C8B-B14F-4D97-AF65-F5344CB8AC3E}">
        <p14:creationId xmlns:p14="http://schemas.microsoft.com/office/powerpoint/2010/main" val="2439346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AB5F7D-D5B1-4D98-B310-16D211F236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900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238"/>
            <a:ext cx="403860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238"/>
            <a:ext cx="403860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17826-A1A8-4B20-83BB-6B4226365D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180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546D48-0F63-43E9-B47C-935DCDFAA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851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E760F4-0BB2-41F5-A823-5656424847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93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D60C8-7BA5-467F-BCD3-E871B6D034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963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C813F8-B5E0-463F-B52D-A76CAE1804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046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fr-C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7A5B0-4E40-4836-BF8A-4DD3519947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668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73238"/>
            <a:ext cx="8229600" cy="435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smtClean="0"/>
            </a:lvl1pPr>
          </a:lstStyle>
          <a:p>
            <a:pPr>
              <a:defRPr/>
            </a:pPr>
            <a:fld id="{7F3150A8-B334-48D8-BDDC-A2E01CBB87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fc" descr=" "/>
          <p:cNvSpPr txBox="1"/>
          <p:nvPr userDrawn="1"/>
        </p:nvSpPr>
        <p:spPr>
          <a:xfrm>
            <a:off x="0" y="6537960"/>
            <a:ext cx="9144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GB" sz="850" b="0" i="0" u="none" baseline="0">
                <a:solidFill>
                  <a:srgbClr val="000000"/>
                </a:solidFill>
                <a:latin typeface="Microsoft Sans Serif" panose="020B0604020202020204" pitchFamily="34" charset="0"/>
              </a:rPr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065CE52-45C2-72D1-3652-9BCA4E5AA0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7584" y="3284984"/>
            <a:ext cx="7920880" cy="2328417"/>
          </a:xfrm>
        </p:spPr>
        <p:txBody>
          <a:bodyPr/>
          <a:lstStyle/>
          <a:p>
            <a:r>
              <a:rPr lang="en-US" sz="3400" b="1" dirty="0">
                <a:solidFill>
                  <a:srgbClr val="70899B"/>
                </a:solidFill>
              </a:rPr>
              <a:t>Amendments to the PCT Regulations as from 1 July 2024</a:t>
            </a:r>
          </a:p>
          <a:p>
            <a:endParaRPr lang="fr-CH" dirty="0"/>
          </a:p>
        </p:txBody>
      </p:sp>
      <p:pic>
        <p:nvPicPr>
          <p:cNvPr id="4" name="Picture 8" descr="Puce-3_pct">
            <a:extLst>
              <a:ext uri="{FF2B5EF4-FFF2-40B4-BE49-F238E27FC236}">
                <a16:creationId xmlns:a16="http://schemas.microsoft.com/office/drawing/2014/main" id="{BFDD34BC-F0FA-1FD0-273E-D10CA0F01F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780928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9364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30"/>
            <a:ext cx="9144000" cy="706090"/>
          </a:xfrm>
        </p:spPr>
        <p:txBody>
          <a:bodyPr/>
          <a:lstStyle/>
          <a:p>
            <a:pPr algn="ctr"/>
            <a:r>
              <a:rPr lang="en-US" sz="3200" dirty="0"/>
              <a:t>PCT Rule changes as from 1 July 2024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516" y="836712"/>
            <a:ext cx="8712968" cy="5256584"/>
          </a:xfrm>
        </p:spPr>
        <p:txBody>
          <a:bodyPr>
            <a:normAutofit fontScale="92500" lnSpcReduction="10000"/>
          </a:bodyPr>
          <a:lstStyle/>
          <a:p>
            <a:r>
              <a:rPr lang="en-US" altLang="fr-FR" sz="2500" dirty="0"/>
              <a:t>Amendments of PCT Rules 26.3 and 29.1 and new </a:t>
            </a:r>
            <a:br>
              <a:rPr lang="en-US" altLang="fr-FR" sz="2500" dirty="0"/>
            </a:br>
            <a:r>
              <a:rPr lang="en-US" altLang="fr-FR" sz="2500" dirty="0"/>
              <a:t>Rule 26.3</a:t>
            </a:r>
            <a:r>
              <a:rPr lang="en-US" altLang="fr-FR" sz="2500" i="1" dirty="0"/>
              <a:t>ter</a:t>
            </a:r>
            <a:r>
              <a:rPr lang="en-US" altLang="fr-FR" sz="2500" dirty="0"/>
              <a:t>(e) : Mixed-Languages in International Applications</a:t>
            </a:r>
            <a:br>
              <a:rPr lang="en-US" altLang="fr-FR" sz="2500" dirty="0"/>
            </a:br>
            <a:endParaRPr lang="en-US" altLang="fr-FR" dirty="0"/>
          </a:p>
          <a:p>
            <a:pPr lvl="1"/>
            <a:r>
              <a:rPr lang="en-US" altLang="fr-FR" u="sng" dirty="0"/>
              <a:t>Intention to </a:t>
            </a:r>
            <a:r>
              <a:rPr lang="en-US" altLang="fr-FR" dirty="0"/>
              <a:t>safeguard the international filing date for international applications containing more than one language in the description and/or claims if all languages used are accepted by RO 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"/>
              <a:tabLst>
                <a:tab pos="914400" algn="l"/>
              </a:tabLst>
            </a:pPr>
            <a:r>
              <a:rPr lang="en-US" kern="100" dirty="0">
                <a:effectLst/>
                <a:ea typeface="DengXian" panose="02010600030101010101" pitchFamily="2" charset="-122"/>
                <a:cs typeface="Times New Roman" panose="02020603050405020304" pitchFamily="18" charset="0"/>
              </a:rPr>
              <a:t>RO will invite translation of the relevant (parts of the) claims and/or description into a single language, which is also a language of publication and accepted by the ISA</a:t>
            </a:r>
            <a:endParaRPr lang="en-US" altLang="fr-FR" dirty="0"/>
          </a:p>
          <a:p>
            <a:pPr lvl="1"/>
            <a:r>
              <a:rPr lang="en-US" altLang="fr-FR" dirty="0"/>
              <a:t>If RO does not accept all of the languages used, it will transmit the application to RO/IB under Rule 19.4</a:t>
            </a:r>
          </a:p>
          <a:p>
            <a:pPr lvl="1"/>
            <a:r>
              <a:rPr lang="en-US" altLang="fr-FR" dirty="0"/>
              <a:t>RO has flexibility to exclude cases of language neutral terms, transliteration or translation of technical terms, or inventions relating to translation technology</a:t>
            </a:r>
          </a:p>
          <a:p>
            <a:pPr lvl="1"/>
            <a:endParaRPr lang="en-US" altLang="fr-FR" sz="2300" dirty="0"/>
          </a:p>
          <a:p>
            <a:pPr lvl="1"/>
            <a:endParaRPr lang="en-US" altLang="fr-FR" sz="2300" dirty="0"/>
          </a:p>
          <a:p>
            <a:pPr lvl="1">
              <a:buFont typeface="Wingdings" panose="05000000000000000000" pitchFamily="2" charset="2"/>
              <a:buChar char="Ø"/>
            </a:pPr>
            <a:endParaRPr lang="en-US" altLang="fr-FR" i="1" dirty="0"/>
          </a:p>
        </p:txBody>
      </p:sp>
    </p:spTree>
    <p:extLst>
      <p:ext uri="{BB962C8B-B14F-4D97-AF65-F5344CB8AC3E}">
        <p14:creationId xmlns:p14="http://schemas.microsoft.com/office/powerpoint/2010/main" val="3281807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30"/>
            <a:ext cx="9144000" cy="706090"/>
          </a:xfrm>
        </p:spPr>
        <p:txBody>
          <a:bodyPr/>
          <a:lstStyle/>
          <a:p>
            <a:pPr algn="ctr"/>
            <a:r>
              <a:rPr lang="en-US" sz="3200" dirty="0"/>
              <a:t>PCT Rule changes as from 1 July 2024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516" y="836712"/>
            <a:ext cx="8712968" cy="5256584"/>
          </a:xfrm>
        </p:spPr>
        <p:txBody>
          <a:bodyPr>
            <a:normAutofit/>
          </a:bodyPr>
          <a:lstStyle/>
          <a:p>
            <a:endParaRPr lang="en-US" altLang="fr-FR" sz="2300" dirty="0"/>
          </a:p>
          <a:p>
            <a:pPr lvl="1"/>
            <a:r>
              <a:rPr lang="en-US" altLang="fr-FR" sz="2200" dirty="0"/>
              <a:t>Special rule already in place for mixed languages used in the abstract or text matter of the drawings (Rule 26.3</a:t>
            </a:r>
            <a:r>
              <a:rPr lang="en-US" altLang="fr-FR" sz="2200" i="1" dirty="0"/>
              <a:t>ter </a:t>
            </a:r>
            <a:r>
              <a:rPr lang="en-US" altLang="fr-FR" sz="2200" dirty="0"/>
              <a:t>(a))</a:t>
            </a:r>
          </a:p>
          <a:p>
            <a:pPr lvl="1"/>
            <a:r>
              <a:rPr lang="en-US" altLang="fr-FR" sz="2200" dirty="0"/>
              <a:t>Enter into force on 1 July 2024 and apply to international applications filed on or after that date</a:t>
            </a:r>
          </a:p>
          <a:p>
            <a:endParaRPr lang="en-US" altLang="fr-FR" sz="2300" dirty="0"/>
          </a:p>
          <a:p>
            <a:pPr lvl="1"/>
            <a:endParaRPr lang="en-US" altLang="fr-FR" sz="2300" dirty="0"/>
          </a:p>
          <a:p>
            <a:pPr lvl="1"/>
            <a:endParaRPr lang="en-US" altLang="fr-FR" sz="2300" dirty="0"/>
          </a:p>
          <a:p>
            <a:pPr lvl="1">
              <a:buFont typeface="Wingdings" panose="05000000000000000000" pitchFamily="2" charset="2"/>
              <a:buChar char="Ø"/>
            </a:pPr>
            <a:endParaRPr lang="en-US" altLang="fr-FR" i="1" dirty="0"/>
          </a:p>
        </p:txBody>
      </p:sp>
    </p:spTree>
    <p:extLst>
      <p:ext uri="{BB962C8B-B14F-4D97-AF65-F5344CB8AC3E}">
        <p14:creationId xmlns:p14="http://schemas.microsoft.com/office/powerpoint/2010/main" val="4073724236"/>
      </p:ext>
    </p:extLst>
  </p:cSld>
  <p:clrMapOvr>
    <a:masterClrMapping/>
  </p:clrMapOvr>
</p:sld>
</file>

<file path=ppt/theme/theme1.xml><?xml version="1.0" encoding="utf-8"?>
<a:theme xmlns:a="http://schemas.openxmlformats.org/drawingml/2006/main" name="EN_2010_pct background png">
  <a:themeElements>
    <a:clrScheme name="template_englis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plate_englis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emplate_englis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EN_2010_pct background png</Template>
  <TotalTime>20418</TotalTime>
  <Words>208</Words>
  <Application>Microsoft Office PowerPoint</Application>
  <PresentationFormat>On-screen Show (4:3)</PresentationFormat>
  <Paragraphs>16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Microsoft Sans Serif</vt:lpstr>
      <vt:lpstr>Wingdings</vt:lpstr>
      <vt:lpstr>EN_2010_pct background png</vt:lpstr>
      <vt:lpstr>PowerPoint Presentation</vt:lpstr>
      <vt:lpstr>PCT Rule changes as from 1 July 2024 (1)</vt:lpstr>
      <vt:lpstr>PCT Rule changes as from 1 July 2024 (2)</vt:lpstr>
    </vt:vector>
  </TitlesOfParts>
  <Company>World Intellectual Property Organization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ARGANOZA Rosalina</dc:creator>
  <cp:keywords>PUBLIC</cp:keywords>
  <cp:lastModifiedBy>JULLIARD Corinne</cp:lastModifiedBy>
  <cp:revision>152</cp:revision>
  <cp:lastPrinted>2023-10-10T07:26:03Z</cp:lastPrinted>
  <dcterms:created xsi:type="dcterms:W3CDTF">2013-10-25T09:07:15Z</dcterms:created>
  <dcterms:modified xsi:type="dcterms:W3CDTF">2024-05-15T09:39:13Z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57c2526b-b672-4577-aa4a-5cdbb8a83d5a</vt:lpwstr>
  </property>
  <property fmtid="{D5CDD505-2E9C-101B-9397-08002B2CF9AE}" pid="3" name="Classification">
    <vt:lpwstr>Public</vt:lpwstr>
  </property>
  <property fmtid="{D5CDD505-2E9C-101B-9397-08002B2CF9AE}" pid="4" name="VisualMarkings">
    <vt:lpwstr>None</vt:lpwstr>
  </property>
  <property fmtid="{D5CDD505-2E9C-101B-9397-08002B2CF9AE}" pid="5" name="JustificationReason">
    <vt:lpwstr>
    </vt:lpwstr>
  </property>
  <property fmtid="{D5CDD505-2E9C-101B-9397-08002B2CF9AE}" pid="6" name="Alignment">
    <vt:lpwstr>Centre</vt:lpwstr>
  </property>
  <property fmtid="{D5CDD505-2E9C-101B-9397-08002B2CF9AE}" pid="7" name="Language">
    <vt:lpwstr>English</vt:lpwstr>
  </property>
  <property fmtid="{D5CDD505-2E9C-101B-9397-08002B2CF9AE}" pid="8" name="TCSClassification">
    <vt:lpwstr>PUBLIC</vt:lpwstr>
  </property>
  <property fmtid="{D5CDD505-2E9C-101B-9397-08002B2CF9AE}" pid="9" name="MSIP_Label_20773ee6-353b-4fb9-a59d-0b94c8c67bea_Enabled">
    <vt:lpwstr>true</vt:lpwstr>
  </property>
  <property fmtid="{D5CDD505-2E9C-101B-9397-08002B2CF9AE}" pid="10" name="MSIP_Label_20773ee6-353b-4fb9-a59d-0b94c8c67bea_SetDate">
    <vt:lpwstr>2023-05-23T10:32:29Z</vt:lpwstr>
  </property>
  <property fmtid="{D5CDD505-2E9C-101B-9397-08002B2CF9AE}" pid="11" name="MSIP_Label_20773ee6-353b-4fb9-a59d-0b94c8c67bea_Method">
    <vt:lpwstr>Privileged</vt:lpwstr>
  </property>
  <property fmtid="{D5CDD505-2E9C-101B-9397-08002B2CF9AE}" pid="12" name="MSIP_Label_20773ee6-353b-4fb9-a59d-0b94c8c67bea_Name">
    <vt:lpwstr>No markings</vt:lpwstr>
  </property>
  <property fmtid="{D5CDD505-2E9C-101B-9397-08002B2CF9AE}" pid="13" name="MSIP_Label_20773ee6-353b-4fb9-a59d-0b94c8c67bea_SiteId">
    <vt:lpwstr>faa31b06-8ccc-48c9-867f-f7510dd11c02</vt:lpwstr>
  </property>
  <property fmtid="{D5CDD505-2E9C-101B-9397-08002B2CF9AE}" pid="14" name="MSIP_Label_20773ee6-353b-4fb9-a59d-0b94c8c67bea_ActionId">
    <vt:lpwstr>df0fd768-7d5f-41b1-be87-d3f536fe2066</vt:lpwstr>
  </property>
  <property fmtid="{D5CDD505-2E9C-101B-9397-08002B2CF9AE}" pid="15" name="MSIP_Label_20773ee6-353b-4fb9-a59d-0b94c8c67bea_ContentBits">
    <vt:lpwstr>0</vt:lpwstr>
  </property>
</Properties>
</file>